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78" r:id="rId2"/>
    <p:sldId id="282" r:id="rId3"/>
    <p:sldId id="277" r:id="rId4"/>
    <p:sldId id="279" r:id="rId5"/>
    <p:sldId id="280" r:id="rId6"/>
    <p:sldId id="275" r:id="rId7"/>
    <p:sldId id="281" r:id="rId8"/>
  </p:sldIdLst>
  <p:sldSz cx="9001125" cy="9001125"/>
  <p:notesSz cx="992981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4"/>
    <a:srgbClr val="C00000"/>
    <a:srgbClr val="E2E5E6"/>
    <a:srgbClr val="DEE1E2"/>
    <a:srgbClr val="D4D8DA"/>
    <a:srgbClr val="F5F5F5"/>
    <a:srgbClr val="C5CBCD"/>
    <a:srgbClr val="C1C7C9"/>
    <a:srgbClr val="ADB4B7"/>
    <a:srgbClr val="D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3126" y="-768"/>
      </p:cViewPr>
      <p:guideLst>
        <p:guide orient="horz" pos="283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380" y="0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/>
          <a:lstStyle>
            <a:lvl1pPr algn="r">
              <a:defRPr sz="1200"/>
            </a:lvl1pPr>
          </a:lstStyle>
          <a:p>
            <a:fld id="{F806B1DE-7092-469E-B2B9-F3BCF045466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7107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380" y="6457107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 anchor="b"/>
          <a:lstStyle>
            <a:lvl1pPr algn="r">
              <a:defRPr sz="1200"/>
            </a:lvl1pPr>
          </a:lstStyle>
          <a:p>
            <a:fld id="{F29CABE5-252E-487E-90A7-915E4B87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4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380" y="0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/>
          <a:lstStyle>
            <a:lvl1pPr algn="r">
              <a:defRPr sz="1200"/>
            </a:lvl1pPr>
          </a:lstStyle>
          <a:p>
            <a:fld id="{9B74C075-D7A9-475A-B0A0-2D29DD2BDE89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90938" y="511175"/>
            <a:ext cx="2547937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2" tIns="44117" rIns="88232" bIns="441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38" y="3228552"/>
            <a:ext cx="7944739" cy="3058796"/>
          </a:xfrm>
          <a:prstGeom prst="rect">
            <a:avLst/>
          </a:prstGeom>
        </p:spPr>
        <p:txBody>
          <a:bodyPr vert="horz" lIns="88232" tIns="44117" rIns="88232" bIns="441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7107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380" y="6457107"/>
            <a:ext cx="4303215" cy="339515"/>
          </a:xfrm>
          <a:prstGeom prst="rect">
            <a:avLst/>
          </a:prstGeom>
        </p:spPr>
        <p:txBody>
          <a:bodyPr vert="horz" lIns="88232" tIns="44117" rIns="88232" bIns="44117" rtlCol="0" anchor="b"/>
          <a:lstStyle>
            <a:lvl1pPr algn="r">
              <a:defRPr sz="1200"/>
            </a:lvl1pPr>
          </a:lstStyle>
          <a:p>
            <a:fld id="{3DF3C000-B536-453D-8F8B-10EE9F153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90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4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4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800101"/>
            <a:ext cx="7650956" cy="56007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6500813"/>
            <a:ext cx="6300788" cy="1600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816" y="360463"/>
            <a:ext cx="2025253" cy="768012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56" y="360463"/>
            <a:ext cx="5925741" cy="76801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27" y="1800226"/>
            <a:ext cx="7650956" cy="3287911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027" y="5340252"/>
            <a:ext cx="7650956" cy="1485602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25553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22453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9592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72" y="2100263"/>
            <a:ext cx="3975497" cy="594032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45" y="2100262"/>
            <a:ext cx="3978497" cy="594074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3977060" cy="8001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5573" y="2100263"/>
            <a:ext cx="3978622" cy="8001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0056" y="2904363"/>
            <a:ext cx="3978497" cy="51366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599575" y="2904364"/>
            <a:ext cx="3978497" cy="51360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789" y="350044"/>
            <a:ext cx="2961308" cy="2750344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01" y="358379"/>
            <a:ext cx="4917803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4789" y="3200401"/>
            <a:ext cx="2961308" cy="484018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33" y="300037"/>
            <a:ext cx="5622577" cy="1175147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4562" y="1500188"/>
            <a:ext cx="5960119" cy="596012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333" y="7625953"/>
            <a:ext cx="5622577" cy="70008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58000"/>
                    </a14:imgEffect>
                  </a14:imgLayer>
                </a14:imgProps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0"/>
            <a:ext cx="8101013" cy="2100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3920" y="8342710"/>
            <a:ext cx="2053382" cy="47922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866" y="8342710"/>
            <a:ext cx="2803475" cy="47922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9790" y="8342710"/>
            <a:ext cx="553194" cy="479227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325608" y="8530442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0227" y="8530442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4118" y="1692250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ПОЛУЧАЙТЕ </a:t>
            </a:r>
            <a:r>
              <a:rPr lang="ru-RU" altLang="ru-RU" sz="44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НАЛОГОВЫЕ УВЕДОМЛЕНИЯ И ТРЕБОВАНИЯ  </a:t>
            </a:r>
            <a:r>
              <a:rPr lang="ru-RU" altLang="ru-RU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 УПЛАТУ ИМУЩЕСТВЕННЫХ НАЛОГОВ И НДФЛ </a:t>
            </a:r>
            <a:endParaRPr lang="ru-RU" altLang="ru-RU" sz="4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 ГОСУСЛУГАХ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780482" y="8513704"/>
            <a:ext cx="1101080" cy="34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15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13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5738" y="3060402"/>
            <a:ext cx="45719" cy="48245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Овал 26"/>
          <p:cNvSpPr/>
          <p:nvPr/>
        </p:nvSpPr>
        <p:spPr>
          <a:xfrm>
            <a:off x="567360" y="3361418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Овал 26"/>
          <p:cNvSpPr/>
          <p:nvPr/>
        </p:nvSpPr>
        <p:spPr>
          <a:xfrm>
            <a:off x="568226" y="5089610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Овал 26"/>
          <p:cNvSpPr/>
          <p:nvPr/>
        </p:nvSpPr>
        <p:spPr>
          <a:xfrm>
            <a:off x="568226" y="6889810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1116186" y="3204418"/>
            <a:ext cx="7523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1.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Сформировать согласие на 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Госуслугах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6186" y="4860602"/>
            <a:ext cx="6987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2.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Подписать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согласие в приложении 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Госключ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6186" y="666080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3.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олучить подтверждение от налогового органа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924498" y="8504180"/>
            <a:ext cx="957064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20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16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qr-co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62" y="4554686"/>
            <a:ext cx="2124000" cy="2124000"/>
          </a:xfrm>
          <a:prstGeom prst="rect">
            <a:avLst/>
          </a:prstGeom>
          <a:noFill/>
          <a:ln w="25400" algn="in">
            <a:solidFill>
              <a:srgbClr val="003C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260202" y="2916386"/>
            <a:ext cx="4680520" cy="5400600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Screenshot_2023-07-04-17-58-43-76_21da60175e70af211acc4f26191b7a7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0" b="18568"/>
          <a:stretch>
            <a:fillRect/>
          </a:stretch>
        </p:blipFill>
        <p:spPr bwMode="auto">
          <a:xfrm>
            <a:off x="2177213" y="4140522"/>
            <a:ext cx="2899413" cy="4104456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93540" y="3003786"/>
            <a:ext cx="4647182" cy="12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Сформировать согласие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 </a:t>
            </a:r>
            <a:r>
              <a:rPr lang="ru-RU" altLang="ru-RU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Госуслугах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разделе «Налоговые уведомления»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26919" y="8504180"/>
            <a:ext cx="125464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5" descr="FNS_gerb_20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6" name="Picture 6" descr="gosuslugi______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7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1260202" y="2988394"/>
            <a:ext cx="4680520" cy="5400600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ГК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82586" y="4626694"/>
            <a:ext cx="2122589" cy="2124000"/>
          </a:xfrm>
          <a:prstGeom prst="rect">
            <a:avLst/>
          </a:prstGeom>
          <a:noFill/>
          <a:ln w="25400" algn="in">
            <a:solidFill>
              <a:srgbClr val="003C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0322" y="4134952"/>
            <a:ext cx="2634059" cy="418063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6693" r="25308" b="7170"/>
          <a:stretch>
            <a:fillRect/>
          </a:stretch>
        </p:blipFill>
        <p:spPr bwMode="auto">
          <a:xfrm>
            <a:off x="2738745" y="6540395"/>
            <a:ext cx="1837212" cy="161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36266" y="3014985"/>
            <a:ext cx="3672408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Подписать согласие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приложении </a:t>
            </a:r>
            <a:r>
              <a:rPr lang="en-US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«</a:t>
            </a:r>
            <a:r>
              <a:rPr lang="ru-RU" altLang="ru-RU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Госключ</a:t>
            </a:r>
            <a:r>
              <a:rPr lang="en-US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»</a:t>
            </a:r>
            <a:endParaRPr lang="ru-RU" altLang="ru-RU" sz="22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780482" y="8504180"/>
            <a:ext cx="110108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5" descr="FNS_gerb_20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9" name="Picture 6" descr="gosuslugi______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2196306" y="2820069"/>
            <a:ext cx="4680520" cy="5208885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4138" y="8028953"/>
            <a:ext cx="7776864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004564"/>
                </a:solidFill>
                <a:latin typeface="Arial Narrow" pitchFamily="34" charset="0"/>
                <a:cs typeface="Arial" pitchFamily="34" charset="0"/>
              </a:rPr>
              <a:t>ЕСЛИ РЕШИТЕ БОЛЬШЕ НЕ ПОЛУЧАТЬ НАЛОГОВЫЕ УВЕДОМЛЕНИЯ ОТ ФНС РОССИИ НА ГОСУСЛУГАХ – ВЫ МОЖЕТЕ ОФОРМИТЬ ОТКАЗ</a:t>
            </a:r>
            <a:endParaRPr lang="ru-RU" altLang="ru-RU" sz="1400" b="1" dirty="0">
              <a:solidFill>
                <a:srgbClr val="004564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132410" y="6163009"/>
            <a:ext cx="2808312" cy="17281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0" b="41000"/>
          <a:stretch>
            <a:fillRect/>
          </a:stretch>
        </p:blipFill>
        <p:spPr bwMode="auto">
          <a:xfrm>
            <a:off x="3132411" y="3852490"/>
            <a:ext cx="2808311" cy="317461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5125" name="Picture 5" descr="299110_check_sign_check_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35" y="7027118"/>
            <a:ext cx="830263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772370" y="2796679"/>
            <a:ext cx="3586423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Получить </a:t>
            </a:r>
            <a:r>
              <a:rPr lang="ru-RU" altLang="ru-RU" sz="22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подтверждение</a:t>
            </a:r>
            <a: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органа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924498" y="8513704"/>
            <a:ext cx="957064" cy="34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5" descr="FNS_gerb_20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6" name="Picture 6" descr="gosuslugi______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5526" y="1549108"/>
            <a:ext cx="7553467" cy="215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ПРЕИМУЩЕСТВА ПОЛУЧЕНИЯ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НАЛОГОВЫХ УВЕДОМЛЕНИЙ </a:t>
            </a:r>
            <a:r>
              <a:rPr lang="ru-RU" altLang="ru-RU" sz="3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И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ТРЕБОВАНИЙ НА </a:t>
            </a:r>
            <a:r>
              <a:rPr lang="ru-RU" altLang="ru-RU" sz="3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УПЛАТУ ИМУЩЕСТВЕННЫХ НАЛОГОВ И НДФЛ 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32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 ГОСУСЛУГАХ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24498" y="8513704"/>
            <a:ext cx="957064" cy="34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35527" y="3709350"/>
            <a:ext cx="7330070" cy="446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УДОБНО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Узнаёте о всех начислениях вовремя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Без подключения на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приходит только 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напоминание об уже имеющейся  задолженности 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171450" marR="0" lvl="0" indent="-1714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500" b="0" i="0" u="none" strike="noStrike" cap="none" normalizeH="0" baseline="0" dirty="0" smtClean="0">
              <a:ln>
                <a:noFill/>
              </a:ln>
              <a:solidFill>
                <a:srgbClr val="004564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БЫСТРО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Оплачиваете прямо на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Госуслугах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Оплатить налог можно в несколько кликов по кнопке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уведомлении. Без комиссии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КОМФОРТНО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Не придётся идти на почту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Налоговые уведомления будут направляться на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, без дублирования на бумажном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носителе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9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9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00163" y="1836266"/>
            <a:ext cx="74888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ГДЕ</a:t>
            </a:r>
            <a:r>
              <a:rPr lang="ru-RU" altLang="ru-RU" sz="4400" b="1" i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МОЖНО</a:t>
            </a:r>
            <a:r>
              <a:rPr lang="ru-RU" altLang="ru-RU" sz="4400" b="1" i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ПОЛУЧИТЬ</a:t>
            </a:r>
            <a:r>
              <a:rPr lang="ru-RU" altLang="ru-RU" sz="4400" b="1" i="1" spc="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ПОДРОБНУЮ</a:t>
            </a:r>
            <a:r>
              <a:rPr lang="ru-RU" altLang="ru-RU" sz="4400" b="1" i="1" spc="300" dirty="0" smtClean="0">
                <a:solidFill>
                  <a:srgbClr val="003C64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ИНФОРМАЦИЮ</a:t>
            </a:r>
            <a:r>
              <a:rPr lang="ru-RU" altLang="ru-RU" sz="4400" b="1" i="1" spc="300" dirty="0" smtClean="0">
                <a:solidFill>
                  <a:srgbClr val="003C64"/>
                </a:solidFill>
                <a:latin typeface="Arial Narrow" pitchFamily="34" charset="0"/>
                <a:cs typeface="Arial" pitchFamily="34" charset="0"/>
              </a:rPr>
              <a:t>:</a:t>
            </a:r>
            <a:endParaRPr kumimoji="0" lang="ru-RU" altLang="ru-RU" sz="4400" b="1" i="1" u="none" strike="noStrike" cap="none" spc="300" normalizeH="0" dirty="0" smtClean="0">
              <a:ln>
                <a:noFill/>
              </a:ln>
              <a:solidFill>
                <a:srgbClr val="003C64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2110" y="3636466"/>
            <a:ext cx="8136905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Официальный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сайт ФНС России </a:t>
            </a:r>
            <a:r>
              <a:rPr lang="en-US" sz="32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www.nalog.gov.ru</a:t>
            </a:r>
            <a:endParaRPr lang="ru-RU" sz="3200" b="1" dirty="0" smtClean="0">
              <a:solidFill>
                <a:srgbClr val="0070C0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  <a:p>
            <a:endParaRPr lang="ru-RU" sz="4200" b="1" dirty="0">
              <a:solidFill>
                <a:srgbClr val="004564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  <a:p>
            <a:pPr marL="571500" indent="-57150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Единый Контакт-центр ФНС России </a:t>
            </a:r>
            <a:b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8-800-222-22-22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780482" y="8504180"/>
            <a:ext cx="110108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8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201</Words>
  <Application>Microsoft Office PowerPoint</Application>
  <PresentationFormat>Произвольный</PresentationFormat>
  <Paragraphs>64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 получить налоговый вычет? - представить декларацию в налоговый орган по окончании года; - обратиться к работодателю до окончания года; - упрощенный порядок (имущественный и инвестиционные вычеты).</dc:title>
  <dc:creator>User</dc:creator>
  <cp:lastModifiedBy>User</cp:lastModifiedBy>
  <cp:revision>69</cp:revision>
  <cp:lastPrinted>2023-10-19T06:48:35Z</cp:lastPrinted>
  <dcterms:created xsi:type="dcterms:W3CDTF">2023-06-01T12:27:52Z</dcterms:created>
  <dcterms:modified xsi:type="dcterms:W3CDTF">2023-10-19T06:48:56Z</dcterms:modified>
</cp:coreProperties>
</file>